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5" r:id="rId5"/>
    <p:sldId id="267" r:id="rId6"/>
    <p:sldId id="268" r:id="rId7"/>
    <p:sldId id="269" r:id="rId8"/>
    <p:sldId id="258" r:id="rId9"/>
    <p:sldId id="266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6F7B48-8121-4627-B838-3B466ABD1FBF}" type="datetimeFigureOut">
              <a:rPr lang="da-DK" smtClean="0"/>
              <a:t>12-11-2017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F9E7B4-096D-47BA-A0C0-F5197E84BFDF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t-EE" sz="4000" dirty="0"/>
              <a:t>Rescuing the Jews – Denmark’s glorious moment during World War Two?</a:t>
            </a:r>
            <a:endParaRPr lang="da-DK" sz="4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Tallinn 16.th of November 2017</a:t>
            </a:r>
          </a:p>
          <a:p>
            <a:r>
              <a:rPr lang="en-US" dirty="0" err="1" smtClean="0"/>
              <a:t>Peder</a:t>
            </a:r>
            <a:r>
              <a:rPr lang="en-US" dirty="0" smtClean="0"/>
              <a:t> Jacob </a:t>
            </a:r>
            <a:r>
              <a:rPr lang="en-US" dirty="0" err="1" smtClean="0"/>
              <a:t>Ellehave</a:t>
            </a:r>
            <a:r>
              <a:rPr lang="en-US" dirty="0" smtClean="0"/>
              <a:t> </a:t>
            </a:r>
            <a:r>
              <a:rPr lang="en-US" dirty="0" err="1" smtClean="0"/>
              <a:t>Kragh</a:t>
            </a:r>
            <a:r>
              <a:rPr lang="en-US" dirty="0" smtClean="0"/>
              <a:t> – </a:t>
            </a:r>
            <a:r>
              <a:rPr lang="en-US" i="1" dirty="0" smtClean="0"/>
              <a:t>Baltic Initiative and Network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951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Denmark and World </a:t>
            </a:r>
            <a:r>
              <a:rPr lang="da-DK" dirty="0" err="1" smtClean="0"/>
              <a:t>War</a:t>
            </a:r>
            <a:r>
              <a:rPr lang="da-DK" dirty="0" smtClean="0"/>
              <a:t> </a:t>
            </a:r>
            <a:r>
              <a:rPr lang="da-DK" dirty="0" err="1" smtClean="0"/>
              <a:t>Two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495800" cy="51125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Occupied 9.th April 1940 (as part of the attack on Norway)</a:t>
            </a:r>
          </a:p>
          <a:p>
            <a:r>
              <a:rPr lang="en-US" dirty="0" smtClean="0"/>
              <a:t>Everyday life </a:t>
            </a:r>
            <a:r>
              <a:rPr lang="en-US" dirty="0" smtClean="0"/>
              <a:t>continued– </a:t>
            </a:r>
            <a:r>
              <a:rPr lang="en-US" dirty="0" smtClean="0"/>
              <a:t>German “protection force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Military still existed with restrictions</a:t>
            </a:r>
          </a:p>
          <a:p>
            <a:r>
              <a:rPr lang="en-US" dirty="0" smtClean="0"/>
              <a:t>Police operated normally (unless it concerned the German “protection force”)</a:t>
            </a:r>
          </a:p>
          <a:p>
            <a:r>
              <a:rPr lang="en-US" dirty="0" smtClean="0"/>
              <a:t>Political life – a unity Government was formed</a:t>
            </a:r>
          </a:p>
          <a:p>
            <a:r>
              <a:rPr lang="en-US" dirty="0" smtClean="0"/>
              <a:t>Free </a:t>
            </a:r>
            <a:r>
              <a:rPr lang="en-US" dirty="0" smtClean="0"/>
              <a:t>election in 1943!</a:t>
            </a:r>
          </a:p>
          <a:p>
            <a:r>
              <a:rPr lang="en-US" dirty="0" smtClean="0"/>
              <a:t>29.th </a:t>
            </a:r>
            <a:r>
              <a:rPr lang="en-US" dirty="0" smtClean="0"/>
              <a:t>of August 1943 – government resigned, military disarmed </a:t>
            </a:r>
          </a:p>
          <a:p>
            <a:r>
              <a:rPr lang="en-US" dirty="0" smtClean="0"/>
              <a:t>October 1943 – capture of the </a:t>
            </a:r>
            <a:r>
              <a:rPr lang="en-US" dirty="0"/>
              <a:t>J</a:t>
            </a:r>
            <a:r>
              <a:rPr lang="en-US" dirty="0" smtClean="0"/>
              <a:t>ews</a:t>
            </a:r>
          </a:p>
          <a:p>
            <a:r>
              <a:rPr lang="en-US" dirty="0" smtClean="0"/>
              <a:t>19. of September 1944 – police force dissolved</a:t>
            </a:r>
          </a:p>
          <a:p>
            <a:r>
              <a:rPr lang="en-US" dirty="0" smtClean="0"/>
              <a:t>4.th / 5.th May 1945 </a:t>
            </a:r>
            <a:r>
              <a:rPr lang="en-US" dirty="0" smtClean="0"/>
              <a:t>Liberation</a:t>
            </a:r>
          </a:p>
          <a:p>
            <a:endParaRPr lang="en-US" dirty="0"/>
          </a:p>
          <a:p>
            <a:r>
              <a:rPr lang="en-US" dirty="0" smtClean="0"/>
              <a:t>The resistance movement – at first small and insignificant, later more manpower in 1941 (attack on USSR), 1943 and 1944.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99" y="1556792"/>
            <a:ext cx="39719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85820"/>
            <a:ext cx="2903984" cy="21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3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Monopoly</a:t>
            </a:r>
            <a:r>
              <a:rPr lang="da-DK" dirty="0" smtClean="0"/>
              <a:t> (Matador) – Danish </a:t>
            </a:r>
            <a:r>
              <a:rPr lang="da-DK" dirty="0" err="1" smtClean="0"/>
              <a:t>popular</a:t>
            </a:r>
            <a:r>
              <a:rPr lang="da-DK" dirty="0" smtClean="0"/>
              <a:t> </a:t>
            </a:r>
            <a:r>
              <a:rPr lang="da-DK" dirty="0" err="1" smtClean="0"/>
              <a:t>history</a:t>
            </a:r>
            <a:r>
              <a:rPr lang="da-DK" dirty="0" smtClean="0"/>
              <a:t> </a:t>
            </a:r>
            <a:r>
              <a:rPr lang="da-DK" dirty="0" err="1" smtClean="0"/>
              <a:t>writing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Television drama produced 1978-1981 (24 episodes)</a:t>
            </a:r>
          </a:p>
          <a:p>
            <a:r>
              <a:rPr lang="en-US" dirty="0" smtClean="0"/>
              <a:t>Setting: </a:t>
            </a:r>
            <a:r>
              <a:rPr lang="en-US" dirty="0" err="1" smtClean="0"/>
              <a:t>Korsbaek</a:t>
            </a:r>
            <a:r>
              <a:rPr lang="en-US" dirty="0" smtClean="0"/>
              <a:t> (fictional provincial town) 1929-1947</a:t>
            </a:r>
          </a:p>
          <a:p>
            <a:r>
              <a:rPr lang="en-US" dirty="0" smtClean="0"/>
              <a:t>As accurate as possible – items, dressing, political topics and so on</a:t>
            </a:r>
          </a:p>
          <a:p>
            <a:r>
              <a:rPr lang="en-US" dirty="0" smtClean="0"/>
              <a:t>This episode: 1943</a:t>
            </a:r>
          </a:p>
        </p:txBody>
      </p:sp>
    </p:spTree>
    <p:extLst>
      <p:ext uri="{BB962C8B-B14F-4D97-AF65-F5344CB8AC3E}">
        <p14:creationId xmlns:p14="http://schemas.microsoft.com/office/powerpoint/2010/main" val="42618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Problems with </a:t>
            </a:r>
            <a:r>
              <a:rPr lang="da-DK" dirty="0" err="1" smtClean="0"/>
              <a:t>this</a:t>
            </a:r>
            <a:r>
              <a:rPr lang="da-DK" dirty="0" smtClean="0"/>
              <a:t> scene in </a:t>
            </a:r>
            <a:r>
              <a:rPr lang="da-DK" dirty="0" err="1" smtClean="0"/>
              <a:t>Monopoly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Denmark do not have many heroic stories from World War Two – rescuing the Jews is one of the few</a:t>
            </a:r>
          </a:p>
          <a:p>
            <a:r>
              <a:rPr lang="en-US" dirty="0" smtClean="0"/>
              <a:t>Tells the stereotypic story about the rescuing of the Jews</a:t>
            </a:r>
          </a:p>
          <a:p>
            <a:r>
              <a:rPr lang="en-US" dirty="0" smtClean="0"/>
              <a:t>The drama focuses </a:t>
            </a:r>
            <a:r>
              <a:rPr lang="en-US" dirty="0" smtClean="0"/>
              <a:t>mainly</a:t>
            </a:r>
            <a:r>
              <a:rPr lang="en-US" dirty="0" smtClean="0"/>
              <a:t> </a:t>
            </a:r>
            <a:r>
              <a:rPr lang="en-US" dirty="0" smtClean="0"/>
              <a:t>on strong women - the wife of the bank director was </a:t>
            </a:r>
            <a:r>
              <a:rPr lang="en-US" dirty="0" smtClean="0"/>
              <a:t>for example until </a:t>
            </a:r>
            <a:r>
              <a:rPr lang="en-US" dirty="0" smtClean="0"/>
              <a:t>this scene a weak woman!</a:t>
            </a:r>
          </a:p>
          <a:p>
            <a:r>
              <a:rPr lang="en-US" dirty="0" smtClean="0"/>
              <a:t>The resistance movement in the movie </a:t>
            </a:r>
            <a:r>
              <a:rPr lang="en-US" dirty="0" smtClean="0"/>
              <a:t>all </a:t>
            </a:r>
            <a:r>
              <a:rPr lang="en-US" dirty="0" smtClean="0"/>
              <a:t>more or less belong to a pacifistic intellectual center party in Danish politics – this was certainly not the case in the real world </a:t>
            </a:r>
            <a:r>
              <a:rPr lang="en-US" dirty="0" smtClean="0"/>
              <a:t>(i.e. usually the resistance fighters came from a background as communist’s, conservative’s, social democrat's and to some extent farmers (liberals))</a:t>
            </a:r>
            <a:endParaRPr lang="en-US" dirty="0" smtClean="0"/>
          </a:p>
          <a:p>
            <a:r>
              <a:rPr lang="en-US" dirty="0" smtClean="0"/>
              <a:t>The scene tells (as most movies and dramas) just as much about it’s present time - 1980 </a:t>
            </a:r>
          </a:p>
        </p:txBody>
      </p:sp>
    </p:spTree>
    <p:extLst>
      <p:ext uri="{BB962C8B-B14F-4D97-AF65-F5344CB8AC3E}">
        <p14:creationId xmlns:p14="http://schemas.microsoft.com/office/powerpoint/2010/main" val="102985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Jewish escape to Sweden – October 1943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App. 7.000 Jews in Denmark (most lived in Copenhagen)</a:t>
            </a:r>
          </a:p>
          <a:p>
            <a:r>
              <a:rPr lang="en-US" dirty="0" smtClean="0"/>
              <a:t>Integrated into the Danish society</a:t>
            </a:r>
          </a:p>
          <a:p>
            <a:r>
              <a:rPr lang="en-US" dirty="0" smtClean="0"/>
              <a:t>Left alone 1940-1943</a:t>
            </a:r>
          </a:p>
          <a:p>
            <a:endParaRPr lang="en-US" dirty="0"/>
          </a:p>
          <a:p>
            <a:r>
              <a:rPr lang="en-US" dirty="0" smtClean="0"/>
              <a:t>273 Jews were arrested (120 at the same time at the roof of </a:t>
            </a:r>
            <a:r>
              <a:rPr lang="en-US" dirty="0" err="1" smtClean="0"/>
              <a:t>Gilleleje</a:t>
            </a:r>
            <a:r>
              <a:rPr lang="en-US" dirty="0" smtClean="0"/>
              <a:t> Church)</a:t>
            </a:r>
          </a:p>
          <a:p>
            <a:r>
              <a:rPr lang="en-US" dirty="0" smtClean="0"/>
              <a:t>The rest escaped to Sweden</a:t>
            </a:r>
          </a:p>
          <a:p>
            <a:r>
              <a:rPr lang="en-US" dirty="0" smtClean="0"/>
              <a:t>The arrested Jews were send to KZ-</a:t>
            </a:r>
            <a:r>
              <a:rPr lang="en-US" dirty="0" err="1" smtClean="0"/>
              <a:t>Theresienstadt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4648200" y="5085184"/>
            <a:ext cx="4038600" cy="13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memorial plate in Jerusalem for the Danish saving of Jews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7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Jewish escape to Sweden – </a:t>
            </a:r>
            <a:r>
              <a:rPr lang="en-US" dirty="0"/>
              <a:t>O</a:t>
            </a:r>
            <a:r>
              <a:rPr lang="en-US" dirty="0" smtClean="0"/>
              <a:t>ctober 1943 – Why was it a success?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4316288" cy="48954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Early information about the </a:t>
            </a:r>
            <a:r>
              <a:rPr lang="en-US" dirty="0" err="1" smtClean="0"/>
              <a:t>nazi</a:t>
            </a:r>
            <a:r>
              <a:rPr lang="en-US" dirty="0" smtClean="0"/>
              <a:t> action from  Georg Ferdinand </a:t>
            </a:r>
            <a:r>
              <a:rPr lang="en-US" dirty="0" err="1" smtClean="0"/>
              <a:t>Duckwitz</a:t>
            </a:r>
            <a:r>
              <a:rPr lang="en-US" dirty="0" smtClean="0"/>
              <a:t> to Danish politicians</a:t>
            </a:r>
          </a:p>
          <a:p>
            <a:r>
              <a:rPr lang="en-US" dirty="0" smtClean="0"/>
              <a:t>Most Danes either helped the Jews or did nothing to help the Nazis</a:t>
            </a:r>
          </a:p>
          <a:p>
            <a:r>
              <a:rPr lang="en-US" dirty="0"/>
              <a:t>The German navy did not patrol </a:t>
            </a:r>
            <a:r>
              <a:rPr lang="en-US" dirty="0" err="1"/>
              <a:t>Oeresund</a:t>
            </a:r>
            <a:r>
              <a:rPr lang="en-US" dirty="0"/>
              <a:t> Strait to Sweden in the beginning of </a:t>
            </a:r>
            <a:r>
              <a:rPr lang="en-US" dirty="0" smtClean="0"/>
              <a:t>October – very little help to Gestapo</a:t>
            </a:r>
          </a:p>
          <a:p>
            <a:r>
              <a:rPr lang="en-US" dirty="0"/>
              <a:t>Sweden </a:t>
            </a:r>
            <a:r>
              <a:rPr lang="en-US" dirty="0" smtClean="0"/>
              <a:t>cooperated</a:t>
            </a:r>
          </a:p>
          <a:p>
            <a:r>
              <a:rPr lang="en-US" dirty="0" smtClean="0"/>
              <a:t>The Danish sailors demanded money for the passage</a:t>
            </a:r>
          </a:p>
          <a:p>
            <a:r>
              <a:rPr lang="en-US" dirty="0" smtClean="0"/>
              <a:t>The Danish policy of cooperating with the German occupation force?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4648200" y="5067554"/>
            <a:ext cx="4038600" cy="13301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Boat from Denmark to Sweden with Jewish refugees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76464" cy="293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Bulgaria</a:t>
            </a:r>
            <a:r>
              <a:rPr lang="da-DK" dirty="0" smtClean="0"/>
              <a:t> – </a:t>
            </a:r>
            <a:r>
              <a:rPr lang="da-DK" dirty="0" err="1" smtClean="0"/>
              <a:t>another</a:t>
            </a:r>
            <a:r>
              <a:rPr lang="da-DK" dirty="0" smtClean="0"/>
              <a:t> </a:t>
            </a:r>
            <a:r>
              <a:rPr lang="da-DK" dirty="0" err="1" smtClean="0"/>
              <a:t>example</a:t>
            </a:r>
            <a:r>
              <a:rPr lang="da-DK" dirty="0" smtClean="0"/>
              <a:t> of </a:t>
            </a:r>
            <a:r>
              <a:rPr lang="da-DK" dirty="0" err="1" smtClean="0"/>
              <a:t>rescuing</a:t>
            </a:r>
            <a:r>
              <a:rPr lang="da-DK" dirty="0" smtClean="0"/>
              <a:t> of the </a:t>
            </a:r>
            <a:r>
              <a:rPr lang="da-DK" dirty="0" err="1" smtClean="0"/>
              <a:t>Jews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Bulgaria was allied until 1944 with Germany</a:t>
            </a:r>
          </a:p>
          <a:p>
            <a:r>
              <a:rPr lang="en-US" dirty="0" smtClean="0"/>
              <a:t>App. 50.000 Jews lived in Bulgaria</a:t>
            </a:r>
          </a:p>
          <a:p>
            <a:r>
              <a:rPr lang="en-US" dirty="0" smtClean="0"/>
              <a:t>1943 - After demonstrations and political pressure (from among others leading politicians and the Bulgarian orthodox patriarch) the </a:t>
            </a:r>
            <a:r>
              <a:rPr lang="en-US" dirty="0"/>
              <a:t>J</a:t>
            </a:r>
            <a:r>
              <a:rPr lang="en-US" dirty="0" smtClean="0"/>
              <a:t>ews were not handed over to Nazi Germany</a:t>
            </a:r>
          </a:p>
          <a:p>
            <a:r>
              <a:rPr lang="en-US" dirty="0" smtClean="0"/>
              <a:t>Jews in Bulgarian occupied territories in Macedonia and Greece were handed over</a:t>
            </a:r>
          </a:p>
          <a:p>
            <a:r>
              <a:rPr lang="en-US" dirty="0" smtClean="0"/>
              <a:t>New controversy between Russia and Bulgaria about who saved the Bulgarian Jews (31.st  of October and 2.nd of November 2017)</a:t>
            </a:r>
          </a:p>
          <a:p>
            <a:endParaRPr lang="en-US" dirty="0"/>
          </a:p>
          <a:p>
            <a:r>
              <a:rPr lang="en-US" dirty="0" smtClean="0"/>
              <a:t>After the war most Jews left Bulgaria for Israel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8235"/>
            <a:ext cx="3960440" cy="222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8460"/>
            <a:ext cx="3960440" cy="20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572000" y="6021288"/>
            <a:ext cx="444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of the Red Army monument in Sofia after the last </a:t>
            </a:r>
            <a:r>
              <a:rPr lang="en-US" dirty="0" err="1" smtClean="0"/>
              <a:t>graffitti</a:t>
            </a:r>
            <a:r>
              <a:rPr lang="en-US" dirty="0" smtClean="0"/>
              <a:t> 31.st of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1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German </a:t>
            </a:r>
            <a:r>
              <a:rPr lang="da-DK" dirty="0" err="1" smtClean="0"/>
              <a:t>refugees</a:t>
            </a:r>
            <a:r>
              <a:rPr lang="da-DK" dirty="0" smtClean="0"/>
              <a:t> in Denmark 1945-1947(1949)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388296" cy="2448272"/>
          </a:xfrm>
        </p:spPr>
        <p:txBody>
          <a:bodyPr>
            <a:noAutofit/>
          </a:bodyPr>
          <a:lstStyle/>
          <a:p>
            <a:r>
              <a:rPr lang="en-US" sz="2000" dirty="0" smtClean="0"/>
              <a:t>Arrived in 1945 – app. 230.000</a:t>
            </a:r>
          </a:p>
          <a:p>
            <a:r>
              <a:rPr lang="en-US" sz="2000" dirty="0" smtClean="0"/>
              <a:t>Transferred to different camps</a:t>
            </a:r>
          </a:p>
          <a:p>
            <a:r>
              <a:rPr lang="en-US" sz="2000" dirty="0" smtClean="0"/>
              <a:t>Mainly women, children and elderly</a:t>
            </a:r>
          </a:p>
          <a:p>
            <a:r>
              <a:rPr lang="en-US" sz="2000" dirty="0" smtClean="0"/>
              <a:t>App. 17.000 died in Denmark</a:t>
            </a:r>
          </a:p>
          <a:p>
            <a:r>
              <a:rPr lang="en-US" sz="2000" dirty="0" smtClean="0"/>
              <a:t>Negative attitude from the Danish authorities and many Danes towards the refugees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4355975" y="5085184"/>
            <a:ext cx="4549899" cy="16058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Above: Refugee camp </a:t>
            </a:r>
            <a:r>
              <a:rPr lang="en-US" sz="2000" dirty="0" err="1" smtClean="0"/>
              <a:t>Hasseloe</a:t>
            </a:r>
            <a:r>
              <a:rPr lang="en-US" sz="2000" dirty="0" smtClean="0"/>
              <a:t> (at Falster). Existed 1945-1947</a:t>
            </a:r>
          </a:p>
          <a:p>
            <a:r>
              <a:rPr lang="en-US" sz="2000" dirty="0" smtClean="0"/>
              <a:t>Left: Tombstone over one of the refugees, that died at </a:t>
            </a:r>
            <a:r>
              <a:rPr lang="en-US" sz="2000" dirty="0" err="1" smtClean="0"/>
              <a:t>Hasseloe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3387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60718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0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image of Denmark during World War Two is often shaped by popular stories</a:t>
            </a:r>
          </a:p>
          <a:p>
            <a:r>
              <a:rPr lang="en-US" dirty="0" smtClean="0"/>
              <a:t>Popular belief that Danes are peaceful and help people in need</a:t>
            </a:r>
          </a:p>
          <a:p>
            <a:endParaRPr lang="en-US" dirty="0" smtClean="0"/>
          </a:p>
          <a:p>
            <a:r>
              <a:rPr lang="en-US" dirty="0" smtClean="0"/>
              <a:t>Unlike the belief – it was only a few that took part in rescuing people and the resistance movement</a:t>
            </a:r>
          </a:p>
          <a:p>
            <a:r>
              <a:rPr lang="en-US" dirty="0" smtClean="0"/>
              <a:t>Modern Danish historians have began to look into this “fairy” tale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86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4507</TotalTime>
  <Words>711</Words>
  <Application>Microsoft Office PowerPoint</Application>
  <PresentationFormat>Skærmshow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Modul</vt:lpstr>
      <vt:lpstr>Rescuing the Jews – Denmark’s glorious moment during World War Two?</vt:lpstr>
      <vt:lpstr>Denmark and World War Two</vt:lpstr>
      <vt:lpstr>Monopoly (Matador) – Danish popular history writing</vt:lpstr>
      <vt:lpstr>Problems with this scene in Monopoly</vt:lpstr>
      <vt:lpstr>Jewish escape to Sweden – October 1943</vt:lpstr>
      <vt:lpstr>Jewish escape to Sweden – October 1943 – Why was it a success?</vt:lpstr>
      <vt:lpstr>Bulgaria – another example of rescuing of the Jews</vt:lpstr>
      <vt:lpstr>German refugees in Denmark 1945-1947(1949)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Peder</dc:creator>
  <cp:lastModifiedBy>Peder</cp:lastModifiedBy>
  <cp:revision>37</cp:revision>
  <dcterms:created xsi:type="dcterms:W3CDTF">2017-09-05T12:08:44Z</dcterms:created>
  <dcterms:modified xsi:type="dcterms:W3CDTF">2017-11-13T11:08:55Z</dcterms:modified>
</cp:coreProperties>
</file>